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1" r:id="rId9"/>
    <p:sldId id="257" r:id="rId10"/>
    <p:sldId id="258" r:id="rId11"/>
    <p:sldId id="259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0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8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7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7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9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3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0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0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8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0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4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F2DE-E7EC-4FE8-8DBB-E218BC697D4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E77C-2661-43B5-A0FA-A60AF9C1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9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ПМИ\MD_news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15" y="-126000"/>
            <a:ext cx="9319415" cy="69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57548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</a:t>
            </a:r>
            <a:r>
              <a:rPr lang="ru-RU" sz="4000" dirty="0" smtClean="0"/>
              <a:t>. Слизнево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825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Для решения данной проблемы будет установлен септик, проведен водопровод в помещение клуба и обустроена туалетная комната.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9838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Общая стоимость реализации инициативного проекта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40395"/>
              </p:ext>
            </p:extLst>
          </p:nvPr>
        </p:nvGraphicFramePr>
        <p:xfrm>
          <a:off x="611560" y="1700806"/>
          <a:ext cx="8208912" cy="4158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869"/>
                <a:gridCol w="5943524"/>
                <a:gridCol w="1556519"/>
              </a:tblGrid>
              <a:tr h="1188131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Виды работ (услуг, товаров)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Полная стоимость 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Проведение водопровода до границ участка клуба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923 070,95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Проведение водопровода внутри помещения клуба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234 855,00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Обустройство туалетной комнаты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176 820,00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Обустройство септика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925 180,00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Итоговая стоимость реализации инициативного проекта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2 083 106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5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Планируемые источники финансирования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690687" y="3479641"/>
          <a:ext cx="5762625" cy="767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333"/>
                <a:gridCol w="990292"/>
              </a:tblGrid>
              <a:tr h="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Виды источников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Сумма, </a:t>
                      </a:r>
                      <a:endParaRPr lang="ru-RU" sz="100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 рублей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89648"/>
              </p:ext>
            </p:extLst>
          </p:nvPr>
        </p:nvGraphicFramePr>
        <p:xfrm>
          <a:off x="539552" y="1484785"/>
          <a:ext cx="8064895" cy="4999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8963"/>
                <a:gridCol w="1385932"/>
              </a:tblGrid>
              <a:tr h="72021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Местный бюджет (не менее 5 % от суммы инициативного проекта)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104,155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  <a:tr h="110311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Население </a:t>
                      </a:r>
                      <a:r>
                        <a:rPr lang="ru-RU" sz="2000" dirty="0">
                          <a:effectLst/>
                        </a:rPr>
                        <a:t>– </a:t>
                      </a:r>
                      <a:r>
                        <a:rPr lang="ru-RU" sz="1800" dirty="0">
                          <a:effectLst/>
                        </a:rPr>
                        <a:t>инициативные платежи от физических лиц (жителей)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(не менее 3 % от суммы инициативного проекта)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62,493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  <a:tr h="1376607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Юридические лица, индивидуальные предприниматели – инициативные платежи (за исключением поступлений от предприятий и организаций муниципальной, государственной форм собственности)*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145,817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  <a:tr h="1376607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Иные межбюджетные трансферты бюджету муниципального образования Красноярского края на осуществление расходов, направленных на реализацию мероприятий по поддержке местных инициатив (не более 85 % от суммы инициативного проекта)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1 770,640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  <a:tr h="392014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2 083,106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0688" y="2570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0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Прямые </a:t>
            </a:r>
            <a:r>
              <a:rPr lang="ru-RU" dirty="0" err="1"/>
              <a:t>благополучатели</a:t>
            </a:r>
            <a:r>
              <a:rPr lang="ru-RU" dirty="0"/>
              <a:t> инициативного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77327" y="3588861"/>
          <a:ext cx="61893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115"/>
                <a:gridCol w="4427220"/>
                <a:gridCol w="13500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Прямые благополучатели инициативного проекта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(необходимо классифицировать население по группам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или признакам, относящимся к реализуемому проекту*)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Количество, человек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87732"/>
              </p:ext>
            </p:extLst>
          </p:nvPr>
        </p:nvGraphicFramePr>
        <p:xfrm>
          <a:off x="395536" y="1628802"/>
          <a:ext cx="7796752" cy="4074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4824"/>
                <a:gridCol w="1821928"/>
              </a:tblGrid>
              <a:tr h="6686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Воспитанники </a:t>
                      </a:r>
                      <a:r>
                        <a:rPr lang="ru-RU" sz="2400" dirty="0">
                          <a:effectLst/>
                        </a:rPr>
                        <a:t>детского сада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Обучающиеся </a:t>
                      </a:r>
                      <a:r>
                        <a:rPr lang="ru-RU" sz="2400" dirty="0">
                          <a:effectLst/>
                        </a:rPr>
                        <a:t>местной школы с 1 по 11 классы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48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Жители </a:t>
                      </a:r>
                      <a:r>
                        <a:rPr lang="ru-RU" sz="2400" dirty="0">
                          <a:effectLst/>
                        </a:rPr>
                        <a:t>села в возрасте от 18 и старше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308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37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Приглашённые </a:t>
                      </a:r>
                      <a:r>
                        <a:rPr lang="ru-RU" sz="2400" dirty="0">
                          <a:effectLst/>
                        </a:rPr>
                        <a:t>артисты коллективов различного уровня, туристические группы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192 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588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7963" y="322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Ожидаемые результаты реализации инициативного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</a:t>
            </a:r>
            <a:r>
              <a:rPr lang="ru-RU" dirty="0"/>
              <a:t>качества предоставляемых услуг и расширение спектра клубных </a:t>
            </a:r>
            <a:r>
              <a:rPr lang="ru-RU" dirty="0" smtClean="0"/>
              <a:t>мероприятий</a:t>
            </a:r>
          </a:p>
          <a:p>
            <a:r>
              <a:rPr lang="ru-RU" dirty="0"/>
              <a:t>создание привлекательного образа клубного учреждения будет способствовать увеличению количества посетителей</a:t>
            </a:r>
          </a:p>
        </p:txBody>
      </p:sp>
    </p:spTree>
    <p:extLst>
      <p:ext uri="{BB962C8B-B14F-4D97-AF65-F5344CB8AC3E}">
        <p14:creationId xmlns:p14="http://schemas.microsoft.com/office/powerpoint/2010/main" val="11465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69" y="1600200"/>
            <a:ext cx="2649861" cy="4525963"/>
          </a:xfrm>
        </p:spPr>
      </p:pic>
    </p:spTree>
    <p:extLst>
      <p:ext uri="{BB962C8B-B14F-4D97-AF65-F5344CB8AC3E}">
        <p14:creationId xmlns:p14="http://schemas.microsoft.com/office/powerpoint/2010/main" val="361943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000" dirty="0"/>
              <a:t>Клуб-филиал п. Слизнево входит в структуру МБУК «Городской Дворец культуры «Энергетик</a:t>
            </a:r>
            <a:r>
              <a:rPr lang="ru-RU" sz="2000" dirty="0" smtClean="0"/>
              <a:t>» </a:t>
            </a:r>
            <a:br>
              <a:rPr lang="ru-RU" sz="2000" dirty="0" smtClean="0"/>
            </a:br>
            <a:r>
              <a:rPr lang="ru-RU" sz="2000" dirty="0" smtClean="0"/>
              <a:t>Это </a:t>
            </a:r>
            <a:r>
              <a:rPr lang="ru-RU" sz="2000" dirty="0"/>
              <a:t>небольшой дом культуры, который разместился в поселке с населением 400 человек и является центром притяжения для его </a:t>
            </a:r>
            <a:r>
              <a:rPr lang="ru-RU" sz="2000" dirty="0" smtClean="0"/>
              <a:t>жителей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4905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Столярные мастер классы «Я могу»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43910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Мастер-классы по живописи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6" y="1600200"/>
            <a:ext cx="7504187" cy="4525963"/>
          </a:xfrm>
        </p:spPr>
      </p:pic>
    </p:spTree>
    <p:extLst>
      <p:ext uri="{BB962C8B-B14F-4D97-AF65-F5344CB8AC3E}">
        <p14:creationId xmlns:p14="http://schemas.microsoft.com/office/powerpoint/2010/main" val="229075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29921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уристический маршрут «</a:t>
            </a:r>
            <a:r>
              <a:rPr lang="ru-RU" dirty="0" err="1" smtClean="0"/>
              <a:t>Этновыходной</a:t>
            </a:r>
            <a:r>
              <a:rPr lang="ru-RU" dirty="0" smtClean="0"/>
              <a:t> в Дивногорске»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686"/>
            <a:ext cx="4038600" cy="302499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5248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Мастер-классы по керамике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6578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/>
          <a:stretch/>
        </p:blipFill>
        <p:spPr>
          <a:xfrm>
            <a:off x="6084168" y="1320800"/>
            <a:ext cx="2894205" cy="52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Клуб-филиал п. Слизнево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160 мероприятий</a:t>
            </a:r>
          </a:p>
          <a:p>
            <a:r>
              <a:rPr lang="ru-RU" dirty="0" smtClean="0"/>
              <a:t>Более 6 000 посетителей</a:t>
            </a:r>
          </a:p>
          <a:p>
            <a:r>
              <a:rPr lang="ru-RU" dirty="0" smtClean="0"/>
              <a:t>9 клубных формирований</a:t>
            </a:r>
          </a:p>
          <a:p>
            <a:r>
              <a:rPr lang="ru-RU" dirty="0" smtClean="0"/>
              <a:t>1 из этапов экскурсии «</a:t>
            </a:r>
            <a:r>
              <a:rPr lang="ru-RU" dirty="0" err="1"/>
              <a:t>Этновыходной</a:t>
            </a:r>
            <a:r>
              <a:rPr lang="ru-RU" dirty="0"/>
              <a:t> в Дивногорске</a:t>
            </a:r>
            <a:r>
              <a:rPr lang="ru-RU" dirty="0" smtClean="0"/>
              <a:t>» более </a:t>
            </a:r>
            <a:r>
              <a:rPr lang="ru-RU" dirty="0" smtClean="0"/>
              <a:t>300</a:t>
            </a:r>
          </a:p>
          <a:p>
            <a:r>
              <a:rPr lang="ru-RU" dirty="0" smtClean="0"/>
              <a:t>экскурсантов</a:t>
            </a:r>
            <a:r>
              <a:rPr lang="ru-RU" dirty="0"/>
              <a:t> </a:t>
            </a:r>
            <a:r>
              <a:rPr lang="ru-RU" dirty="0" smtClean="0"/>
              <a:t>разного возраста </a:t>
            </a:r>
            <a:r>
              <a:rPr lang="ru-RU" dirty="0" smtClean="0"/>
              <a:t>за 2021 </a:t>
            </a:r>
            <a:r>
              <a:rPr lang="ru-RU" dirty="0" smtClean="0"/>
              <a:t>год</a:t>
            </a:r>
          </a:p>
          <a:p>
            <a:r>
              <a:rPr lang="ru-RU" dirty="0" smtClean="0"/>
              <a:t>Реализовано более 15 проектов на общую сумму 500,000 рублей за 2023год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57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ru-RU" sz="3600" dirty="0" smtClean="0"/>
              <a:t>Проблема: отсутствие теплого туалета и водопровода в помещении здания клуба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92975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321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Клуб-филиал п. Слизнево входит в структуру МБУК «Городской Дворец культуры «Энергетик»  Это небольшой дом культуры, который разместился в поселке с населением 400 человек и является центром притяжения для его жителей</vt:lpstr>
      <vt:lpstr>Столярные мастер классы «Я могу»</vt:lpstr>
      <vt:lpstr>Мастер-классы по живописи</vt:lpstr>
      <vt:lpstr>Масленица</vt:lpstr>
      <vt:lpstr>Туристический маршрут «Этновыходной в Дивногорске» </vt:lpstr>
      <vt:lpstr>Мастер-классы по керамике</vt:lpstr>
      <vt:lpstr>Клуб-филиал п. Слизнево</vt:lpstr>
      <vt:lpstr>Проблема: отсутствие теплого туалета и водопровода в помещении здания клуба</vt:lpstr>
      <vt:lpstr>Для решения данной проблемы будет установлен септик, проведен водопровод в помещение клуба и обустроена туалетная комната.</vt:lpstr>
      <vt:lpstr>Общая стоимость реализации инициативного проекта </vt:lpstr>
      <vt:lpstr>Планируемые источники финансирования </vt:lpstr>
      <vt:lpstr>Прямые благополучатели инициативного проекта</vt:lpstr>
      <vt:lpstr>Ожидаемые результаты реализации инициативного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2024-01-15T06:17:04Z</dcterms:created>
  <dcterms:modified xsi:type="dcterms:W3CDTF">2024-01-16T09:01:18Z</dcterms:modified>
</cp:coreProperties>
</file>