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1" r:id="rId1"/>
  </p:sldMasterIdLst>
  <p:sldIdLst>
    <p:sldId id="256" r:id="rId2"/>
    <p:sldId id="263" r:id="rId3"/>
    <p:sldId id="258" r:id="rId4"/>
    <p:sldId id="268" r:id="rId5"/>
    <p:sldId id="259" r:id="rId6"/>
    <p:sldId id="260" r:id="rId7"/>
    <p:sldId id="273" r:id="rId8"/>
    <p:sldId id="261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3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2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4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7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4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8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9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9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43452FB-5F57-497D-9149-3CB06226A912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0A279D5-7E98-4B74-B09F-A1841FA2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7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7481" y="1943246"/>
            <a:ext cx="9317037" cy="1947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ИНИЦИАТИВНЫЙ 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75" y="5219199"/>
            <a:ext cx="11835648" cy="194733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«Благоустройство пешеходного тротуара в районе д. 1а по ул. Больничный проезд»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664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4FF748-7236-44B5-AC83-3C944F981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" y="843531"/>
            <a:ext cx="11421340" cy="23812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AF9C8D-2591-4366-86D4-D909C4E19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0" y="3429000"/>
            <a:ext cx="10906125" cy="238125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067E2DB-42EA-4D5A-8D76-CD6F437D2708}"/>
              </a:ext>
            </a:extLst>
          </p:cNvPr>
          <p:cNvSpPr/>
          <p:nvPr/>
        </p:nvSpPr>
        <p:spPr>
          <a:xfrm>
            <a:off x="197123" y="406400"/>
            <a:ext cx="1225277" cy="65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8793" y="-214671"/>
            <a:ext cx="13121771" cy="1280890"/>
          </a:xfrm>
        </p:spPr>
        <p:txBody>
          <a:bodyPr>
            <a:normAutofit/>
          </a:bodyPr>
          <a:lstStyle/>
          <a:p>
            <a:r>
              <a:rPr lang="ru-RU" sz="2500" dirty="0"/>
              <a:t>Схема пешеходного тротуара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4054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2933" y="2416246"/>
            <a:ext cx="8915399" cy="782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5782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975" y="95250"/>
            <a:ext cx="10018175" cy="1280890"/>
          </a:xfrm>
        </p:spPr>
        <p:txBody>
          <a:bodyPr>
            <a:normAutofit/>
          </a:bodyPr>
          <a:lstStyle/>
          <a:p>
            <a:r>
              <a:rPr lang="ru-RU" sz="2800" dirty="0"/>
              <a:t>Территория</a:t>
            </a:r>
            <a:r>
              <a:rPr lang="ru-RU" sz="3100" dirty="0"/>
              <a:t> </a:t>
            </a:r>
            <a:r>
              <a:rPr lang="ru-RU" sz="2800" dirty="0"/>
              <a:t>реализации</a:t>
            </a:r>
            <a:r>
              <a:rPr lang="ru-RU" sz="3100" dirty="0"/>
              <a:t> инициативного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975" y="844366"/>
            <a:ext cx="30099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Территория городского округа город Дивногорск, между д. 1а по ул. Больничный проезд и д. 41 по ул. Бочкина.</a:t>
            </a:r>
          </a:p>
          <a:p>
            <a:pPr algn="just"/>
            <a:r>
              <a:rPr lang="ru-RU" dirty="0"/>
              <a:t>(Постановление администрации города Дивногорска от 14.05.2023 № 76п</a:t>
            </a:r>
            <a:r>
              <a:rPr lang="en-US" dirty="0"/>
              <a:t> </a:t>
            </a:r>
            <a:r>
              <a:rPr lang="ru-RU" dirty="0"/>
              <a:t>«Об определении частей территории города Дивногорска, на которых могут реализовываться инициативные проекты»)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A233B-6BC5-4871-A635-71F651EB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80" y="844366"/>
            <a:ext cx="8198393" cy="55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1643" y="144621"/>
            <a:ext cx="13121771" cy="1280890"/>
          </a:xfrm>
        </p:spPr>
        <p:txBody>
          <a:bodyPr>
            <a:normAutofit/>
          </a:bodyPr>
          <a:lstStyle/>
          <a:p>
            <a:r>
              <a:rPr lang="ru-RU" sz="2550" dirty="0"/>
              <a:t>Текущее состояние территории реализации инициативного проекта</a:t>
            </a:r>
            <a:br>
              <a:rPr lang="ru-RU" sz="2600" dirty="0"/>
            </a:br>
            <a:br>
              <a:rPr lang="ru-RU" sz="2600" dirty="0"/>
            </a:br>
            <a:endParaRPr lang="ru-RU" sz="2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527" y="759327"/>
            <a:ext cx="6096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Покрытие существующего тротуара выполнено грунтовое и в связи с большим сроком эксплуатации выглядит не эстетично, что нарушает общий облик территории. Грунты на планируемом участке земляные, что приводит к искажению продольного и поперечного профиля тротуара, образованию луж и наледи на поверхности, нет перильного ограждения, плохое освещение, что для передвижения по нему сопряжены с высоким риском получения травм.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61D086-91C8-4D1A-913F-56C648D0BB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r="9979"/>
          <a:stretch/>
        </p:blipFill>
        <p:spPr>
          <a:xfrm>
            <a:off x="698948" y="3683932"/>
            <a:ext cx="4812631" cy="2902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9B491D-3364-40ED-A0BF-03C778B0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2"/>
          <a:stretch/>
        </p:blipFill>
        <p:spPr>
          <a:xfrm>
            <a:off x="7285007" y="755050"/>
            <a:ext cx="4705350" cy="2743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7070A0-570D-43D1-8503-A50BC8670A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t="-378" r="11956" b="378"/>
          <a:stretch/>
        </p:blipFill>
        <p:spPr>
          <a:xfrm>
            <a:off x="5823285" y="3683933"/>
            <a:ext cx="5325978" cy="29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2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2814" y="-130156"/>
            <a:ext cx="13121771" cy="1280890"/>
          </a:xfrm>
        </p:spPr>
        <p:txBody>
          <a:bodyPr>
            <a:normAutofit/>
          </a:bodyPr>
          <a:lstStyle/>
          <a:p>
            <a:r>
              <a:rPr lang="ru-RU" sz="2500" dirty="0"/>
              <a:t>Технико-экономические</a:t>
            </a:r>
            <a:r>
              <a:rPr lang="ru-RU" sz="2600" dirty="0"/>
              <a:t> показатели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671" y="845758"/>
            <a:ext cx="1009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Общая стоимость реализации инициативного проекта составляет 1 170 186,19 руб., из них: средства бюджета городского округа - 1 000 000,00 руб., </a:t>
            </a:r>
          </a:p>
          <a:p>
            <a:pPr algn="just"/>
            <a:r>
              <a:rPr lang="ru-RU" dirty="0"/>
              <a:t>             объем инициативных платежей – 170 186,19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671" y="1942947"/>
            <a:ext cx="10096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Ширина тротуара – 1,5 м.</a:t>
            </a:r>
          </a:p>
          <a:p>
            <a:pPr algn="just"/>
            <a:r>
              <a:rPr lang="ru-RU" dirty="0"/>
              <a:t>Протяженность тротуара – 115 м.</a:t>
            </a:r>
          </a:p>
          <a:p>
            <a:pPr algn="just"/>
            <a:r>
              <a:rPr lang="ru-RU" dirty="0"/>
              <a:t>Перильное ограждение – 80 м.</a:t>
            </a:r>
          </a:p>
          <a:p>
            <a:pPr algn="just"/>
            <a:r>
              <a:rPr lang="ru-RU" dirty="0"/>
              <a:t>Устройство газонов – 107 м. кв.</a:t>
            </a:r>
          </a:p>
          <a:p>
            <a:pPr algn="just"/>
            <a:r>
              <a:rPr lang="ru-RU" dirty="0"/>
              <a:t>Устройство бортовых камней</a:t>
            </a:r>
          </a:p>
          <a:p>
            <a:pPr algn="just"/>
            <a:r>
              <a:rPr lang="ru-RU" dirty="0"/>
              <a:t>(БР 100.20.8) – 340 шт.</a:t>
            </a:r>
          </a:p>
          <a:p>
            <a:pPr algn="just"/>
            <a:r>
              <a:rPr lang="ru-RU" dirty="0"/>
              <a:t>Опора ОГК-6 – 1 шт.</a:t>
            </a:r>
          </a:p>
          <a:p>
            <a:pPr algn="just"/>
            <a:r>
              <a:rPr lang="ru-RU" dirty="0"/>
              <a:t>Светильник светодиодный</a:t>
            </a:r>
          </a:p>
          <a:p>
            <a:pPr algn="just"/>
            <a:r>
              <a:rPr lang="ru-RU" dirty="0"/>
              <a:t>мощностью 100 Вт – 2 шт.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F8D2C-26FB-445E-91A5-EBAE82D4C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3" y="1806060"/>
            <a:ext cx="7262406" cy="4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4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8793" y="-150968"/>
            <a:ext cx="13121771" cy="1280890"/>
          </a:xfrm>
        </p:spPr>
        <p:txBody>
          <a:bodyPr>
            <a:normAutofit/>
          </a:bodyPr>
          <a:lstStyle/>
          <a:p>
            <a:r>
              <a:rPr lang="ru-RU" sz="2500" dirty="0"/>
              <a:t>Визуализация</a:t>
            </a:r>
            <a:r>
              <a:rPr lang="ru-RU" sz="2600" dirty="0"/>
              <a:t> инициативного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39327C-F9BF-43E0-A035-78CDB217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3" y="806874"/>
            <a:ext cx="5134413" cy="34503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B10622-9637-421C-A83C-EAEB357A7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58" y="4324601"/>
            <a:ext cx="3124616" cy="23423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977CD-BC01-4F0E-AAD8-A0D3DD259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7" y="4319845"/>
            <a:ext cx="3124615" cy="23423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8A54D0-59B0-4418-8594-E9D4EE70AD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20" y="4319845"/>
            <a:ext cx="3130963" cy="23470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3CE21D-33C8-4C04-830D-76C322D5A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66" y="806874"/>
            <a:ext cx="5134413" cy="34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3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26765A-08A4-4711-AB03-E84389EAB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3" y="0"/>
            <a:ext cx="6502868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7528" y="-299732"/>
            <a:ext cx="13121771" cy="1280890"/>
          </a:xfrm>
        </p:spPr>
        <p:txBody>
          <a:bodyPr>
            <a:normAutofit/>
          </a:bodyPr>
          <a:lstStyle/>
          <a:p>
            <a:r>
              <a:rPr lang="ru-RU" sz="2500" dirty="0"/>
              <a:t>План</a:t>
            </a:r>
            <a:r>
              <a:rPr lang="ru-RU" sz="2600" dirty="0"/>
              <a:t> благоустройства территории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46AFB-922A-42CD-A0D1-4BF119BB9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72" y="2115879"/>
            <a:ext cx="5387450" cy="339060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860A71-540D-42C7-9A44-51CF301AA3D1}"/>
              </a:ext>
            </a:extLst>
          </p:cNvPr>
          <p:cNvSpPr/>
          <p:nvPr/>
        </p:nvSpPr>
        <p:spPr>
          <a:xfrm>
            <a:off x="11206715" y="2817628"/>
            <a:ext cx="942753" cy="241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162C0B-AC1D-455E-8213-C3BCD22B3BF9}"/>
              </a:ext>
            </a:extLst>
          </p:cNvPr>
          <p:cNvSpPr/>
          <p:nvPr/>
        </p:nvSpPr>
        <p:spPr>
          <a:xfrm>
            <a:off x="6798413" y="1404268"/>
            <a:ext cx="6096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Устройство лестницы и перильного ограждения</a:t>
            </a:r>
          </a:p>
        </p:txBody>
      </p:sp>
    </p:spTree>
    <p:extLst>
      <p:ext uri="{BB962C8B-B14F-4D97-AF65-F5344CB8AC3E}">
        <p14:creationId xmlns:p14="http://schemas.microsoft.com/office/powerpoint/2010/main" val="320515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7528" y="-299732"/>
            <a:ext cx="13121771" cy="1280890"/>
          </a:xfrm>
        </p:spPr>
        <p:txBody>
          <a:bodyPr>
            <a:normAutofit/>
          </a:bodyPr>
          <a:lstStyle/>
          <a:p>
            <a:r>
              <a:rPr lang="ru-RU" sz="2500" dirty="0"/>
              <a:t>План</a:t>
            </a:r>
            <a:r>
              <a:rPr lang="ru-RU" sz="2600" dirty="0"/>
              <a:t> благоустройства территории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860A71-540D-42C7-9A44-51CF301AA3D1}"/>
              </a:ext>
            </a:extLst>
          </p:cNvPr>
          <p:cNvSpPr/>
          <p:nvPr/>
        </p:nvSpPr>
        <p:spPr>
          <a:xfrm>
            <a:off x="11206715" y="2817628"/>
            <a:ext cx="942753" cy="241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BD732-DC4A-47C0-B288-D30F423FD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-18462"/>
            <a:ext cx="4819650" cy="68175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EBC22C-2C9E-4EC2-9F69-86EDFDCC8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13544" r="5929" b="39932"/>
          <a:stretch/>
        </p:blipFill>
        <p:spPr>
          <a:xfrm>
            <a:off x="0" y="497648"/>
            <a:ext cx="7815593" cy="61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919AC9-D1F3-4111-BEDA-B501E58C9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3" y="3916934"/>
            <a:ext cx="11849734" cy="27696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03A191-1E92-4DE5-BA72-FF8F8B6D0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11" y="193534"/>
            <a:ext cx="2867025" cy="38481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F704AB-6854-41C1-ACDE-6C1052310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" y="584059"/>
            <a:ext cx="7391400" cy="345757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067E2DB-42EA-4D5A-8D76-CD6F437D2708}"/>
              </a:ext>
            </a:extLst>
          </p:cNvPr>
          <p:cNvSpPr/>
          <p:nvPr/>
        </p:nvSpPr>
        <p:spPr>
          <a:xfrm>
            <a:off x="197123" y="406400"/>
            <a:ext cx="1225277" cy="65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8793" y="-214671"/>
            <a:ext cx="13121771" cy="1280890"/>
          </a:xfrm>
        </p:spPr>
        <p:txBody>
          <a:bodyPr>
            <a:normAutofit/>
          </a:bodyPr>
          <a:lstStyle/>
          <a:p>
            <a:r>
              <a:rPr lang="ru-RU" sz="2500" dirty="0"/>
              <a:t>Схема пешеходного тротуара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5076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39FA00-1371-451D-A841-79D93A17D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" y="736309"/>
            <a:ext cx="4643707" cy="2985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37F1E6-F297-40A4-AC42-CADACA8ED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21" y="1192485"/>
            <a:ext cx="7224402" cy="262211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D79DF91-321A-4760-ADAA-89B6CDDFF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3" y="3814595"/>
            <a:ext cx="11887200" cy="285750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067E2DB-42EA-4D5A-8D76-CD6F437D2708}"/>
              </a:ext>
            </a:extLst>
          </p:cNvPr>
          <p:cNvSpPr/>
          <p:nvPr/>
        </p:nvSpPr>
        <p:spPr>
          <a:xfrm>
            <a:off x="197123" y="406400"/>
            <a:ext cx="1225277" cy="65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8793" y="-214671"/>
            <a:ext cx="13121771" cy="1280890"/>
          </a:xfrm>
        </p:spPr>
        <p:txBody>
          <a:bodyPr>
            <a:normAutofit/>
          </a:bodyPr>
          <a:lstStyle/>
          <a:p>
            <a:r>
              <a:rPr lang="ru-RU" sz="2500" dirty="0"/>
              <a:t>Схема пешеходного тротуара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86694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1367</TotalTime>
  <Words>257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Cambria</vt:lpstr>
      <vt:lpstr>Rockwell</vt:lpstr>
      <vt:lpstr>Rockwell Condensed</vt:lpstr>
      <vt:lpstr>Wingdings</vt:lpstr>
      <vt:lpstr>Дерево</vt:lpstr>
      <vt:lpstr>ИНИЦИАТИВНЫЙ ПРОЕКТ</vt:lpstr>
      <vt:lpstr>Территория реализации инициативного проекта </vt:lpstr>
      <vt:lpstr>Текущее состояние территории реализации инициативного проекта  </vt:lpstr>
      <vt:lpstr>Технико-экономические показатели</vt:lpstr>
      <vt:lpstr>Визуализация инициативного проекта</vt:lpstr>
      <vt:lpstr>План благоустройства территории</vt:lpstr>
      <vt:lpstr>План благоустройства территории</vt:lpstr>
      <vt:lpstr>Схема пешеходного тротуара</vt:lpstr>
      <vt:lpstr>Схема пешеходного тротуара</vt:lpstr>
      <vt:lpstr>Схема пешеходного тротуара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Державин</dc:creator>
  <cp:lastModifiedBy>Derzhavin Vitaliy</cp:lastModifiedBy>
  <cp:revision>46</cp:revision>
  <dcterms:created xsi:type="dcterms:W3CDTF">2022-06-20T15:20:01Z</dcterms:created>
  <dcterms:modified xsi:type="dcterms:W3CDTF">2024-06-07T01:34:03Z</dcterms:modified>
</cp:coreProperties>
</file>